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4287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Оренбургский государственный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медицинский университет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4786346" cy="20002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Частная эндокринология. Гормоны щитовидной железы и коры надпочечников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6145" name="Picture 1" descr="E:\Людмила\КАФЕДРА\ЛЕКЦИИ\Гормоны\Щит подробно!!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214686"/>
            <a:ext cx="3976685" cy="3219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Характерные признаки заболевания: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увеличение размеров щитовидной железы (зоб);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пучеглазие (экзофтальм);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увеличение числа сердечных сокращений (тахикардия);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увеличение основного обмена, усиленный распад тканевых белков, снижение массы тела (при повышенном аппетите);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температуры тела, потливость;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повышенная возбудимость, плаксивость, нервозность, бессонница, тремор, высокая утомляемость;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потливость, кожа становится влажной и горячей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мышечная слабость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увеличение кальция в моче,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остеопороз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Гипофункция щитовидной железы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3555" name="Picture 3" descr="E:\Людмила\КАФЕДРА\ЛЕКЦИИ\Гормоны\Крет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3071834" cy="3929090"/>
          </a:xfrm>
          <a:prstGeom prst="rect">
            <a:avLst/>
          </a:prstGeom>
          <a:noFill/>
        </p:spPr>
      </p:pic>
      <p:pic>
        <p:nvPicPr>
          <p:cNvPr id="23556" name="Picture 4" descr="E:\Людмила\КАФЕДРА\ЛЕКЦИИ\Гормоны\Крет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857364"/>
            <a:ext cx="3657600" cy="3599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Гипофункция щитовидной железы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4578" name="Picture 2" descr="E:\Людмила\КАФЕДРА\ЛЕКЦИИ\Гормоны\Миксед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4228" y="1524000"/>
            <a:ext cx="3179344" cy="4664075"/>
          </a:xfrm>
          <a:prstGeom prst="rect">
            <a:avLst/>
          </a:prstGeom>
          <a:noFill/>
        </p:spPr>
      </p:pic>
      <p:pic>
        <p:nvPicPr>
          <p:cNvPr id="24579" name="Picture 3" descr="E:\Людмила\КАФЕДРА\ЛЕКЦИИ\Гормоны\Myxedema. рукиjp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81319" y="1524000"/>
            <a:ext cx="3248661" cy="466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йоддефицитные</a:t>
            </a:r>
            <a:r>
              <a:rPr lang="ru-RU" b="1" dirty="0" smtClean="0"/>
              <a:t> состояния</a:t>
            </a:r>
            <a:endParaRPr lang="ru-RU" dirty="0"/>
          </a:p>
        </p:txBody>
      </p:sp>
      <p:pic>
        <p:nvPicPr>
          <p:cNvPr id="25602" name="Picture 2" descr="E:\Людмила\КАФЕДРА\ЛЕКЦИИ\Гормоны\Зоб у афроам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1820" y="1667573"/>
            <a:ext cx="2804160" cy="4376928"/>
          </a:xfrm>
          <a:prstGeom prst="rect">
            <a:avLst/>
          </a:prstGeom>
          <a:noFill/>
        </p:spPr>
      </p:pic>
      <p:pic>
        <p:nvPicPr>
          <p:cNvPr id="25603" name="Picture 3" descr="E:\Людмила\КАФЕДРА\ЛЕКЦИИ\Гормоны\Зоб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285860"/>
            <a:ext cx="3305175" cy="2500330"/>
          </a:xfrm>
          <a:prstGeom prst="rect">
            <a:avLst/>
          </a:prstGeom>
          <a:noFill/>
        </p:spPr>
      </p:pic>
      <p:pic>
        <p:nvPicPr>
          <p:cNvPr id="25604" name="Picture 4" descr="E:\Людмила\КАФЕДРА\ЛЕКЦИИ\Гормоны\Эндем зоб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786190"/>
            <a:ext cx="3214710" cy="2300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Гормоны коры надпочечников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E:\Людмила\КАФЕДРА\ЛЕКЦИИ\Гормоны\с номер прегнан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47800"/>
            <a:ext cx="70723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Кортикостероиды имеют общие черты строения: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в основе кольцо </a:t>
            </a:r>
            <a:r>
              <a:rPr lang="ru-RU" dirty="0" err="1" smtClean="0"/>
              <a:t>циклопептанпергидрофенантрена</a:t>
            </a:r>
            <a:endParaRPr lang="ru-RU" dirty="0" smtClean="0"/>
          </a:p>
          <a:p>
            <a:pPr lvl="0" algn="just"/>
            <a:r>
              <a:rPr lang="ru-RU" dirty="0" smtClean="0"/>
              <a:t>в 3-ем положении </a:t>
            </a:r>
            <a:r>
              <a:rPr lang="ru-RU" dirty="0" err="1" smtClean="0"/>
              <a:t>кетогруппа</a:t>
            </a:r>
            <a:endParaRPr lang="ru-RU" dirty="0" smtClean="0"/>
          </a:p>
          <a:p>
            <a:pPr lvl="0" algn="just"/>
            <a:r>
              <a:rPr lang="ru-RU" dirty="0" smtClean="0"/>
              <a:t>двойная связь между 4 и 5 атомом кольца</a:t>
            </a:r>
          </a:p>
          <a:p>
            <a:pPr lvl="0" algn="just"/>
            <a:r>
              <a:rPr lang="ru-RU" dirty="0" smtClean="0"/>
              <a:t>в 17 положении группа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857628"/>
            <a:ext cx="171451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E:\Людмила\КАФЕДРА\ЛЕКЦИИ\Гормоны\Кортикостероиды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64386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64396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Суммарным биологическим эффектом действия альдостерона является увеличение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реабсорбции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ионов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канальцах нефронов, что вызывает задержку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организме, и возрастание экскреции К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88582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действия альдостерона происходит синтез белков: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8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белков- транспортеров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Они встраиваются в мембрану клеток почечных канальцев и обеспечивают транспорт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просвета канальца в клетку.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8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АТФ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фазы, благодаря чему увеличивается перенос ионов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из клетки почечного канальца в межклеточное пространство, а ионов К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,Са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межклеточного пространства в клетку.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8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белков- транспортеров К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клеток почечного канальца в его просвет.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8000" algn="l"/>
              </a:tabLst>
            </a:pP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итохондриальных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ферментов ЦТК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цитратсинтазы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стимулирующих синтез АТФ, необходимой для работы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АТФ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Главный </a:t>
            </a:r>
            <a:r>
              <a:rPr lang="ru-RU" b="1" dirty="0" smtClean="0"/>
              <a:t>ГК</a:t>
            </a:r>
            <a:r>
              <a:rPr lang="ru-RU" dirty="0" smtClean="0"/>
              <a:t> в организме </a:t>
            </a:r>
            <a:br>
              <a:rPr lang="ru-RU" dirty="0" smtClean="0"/>
            </a:br>
            <a:r>
              <a:rPr lang="ru-RU" dirty="0" smtClean="0"/>
              <a:t>человека – кортизол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Механизм действия </a:t>
            </a:r>
            <a:r>
              <a:rPr lang="ru-RU" dirty="0" smtClean="0"/>
              <a:t>– </a:t>
            </a:r>
            <a:r>
              <a:rPr lang="ru-RU" dirty="0" err="1" smtClean="0"/>
              <a:t>цитозольный</a:t>
            </a:r>
            <a:r>
              <a:rPr lang="ru-RU" dirty="0" smtClean="0"/>
              <a:t>, регулирует экспрессию генов. </a:t>
            </a:r>
            <a:r>
              <a:rPr lang="ru-RU" b="1" dirty="0" smtClean="0"/>
              <a:t>Органы – мишени</a:t>
            </a:r>
            <a:r>
              <a:rPr lang="ru-RU" dirty="0" smtClean="0"/>
              <a:t>: мышечная ткань, жировая ткань, костная ткань, лимфоидная ткань, </a:t>
            </a:r>
            <a:r>
              <a:rPr lang="ru-RU" smtClean="0"/>
              <a:t>кожа,печень</a:t>
            </a:r>
            <a:r>
              <a:rPr lang="ru-RU" dirty="0" smtClean="0"/>
              <a:t>, почки.</a:t>
            </a:r>
          </a:p>
          <a:p>
            <a:pPr algn="just"/>
            <a:r>
              <a:rPr lang="ru-RU" dirty="0" smtClean="0"/>
              <a:t>В печени и почках – анаболический эффект. В остальных тканях – </a:t>
            </a:r>
            <a:r>
              <a:rPr lang="ru-RU" dirty="0" err="1" smtClean="0"/>
              <a:t>катаболический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Главный метаболический эффект – гипергликемия.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Изменения метаболизма при </a:t>
            </a:r>
            <a:r>
              <a:rPr lang="ru-RU" sz="3600" b="1" i="1" dirty="0" err="1" smtClean="0"/>
              <a:t>гипо-и</a:t>
            </a:r>
            <a:r>
              <a:rPr lang="ru-RU" sz="3600" b="1" i="1" dirty="0" smtClean="0"/>
              <a:t> гиперфункции  коры надпочечников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Гиперальдостеронизм</a:t>
            </a:r>
            <a:endParaRPr lang="ru-RU" dirty="0" smtClean="0"/>
          </a:p>
          <a:p>
            <a:r>
              <a:rPr lang="ru-RU" dirty="0" smtClean="0"/>
              <a:t>- первичный (синдром </a:t>
            </a:r>
            <a:r>
              <a:rPr lang="ru-RU" dirty="0" err="1" smtClean="0"/>
              <a:t>Конна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- вторичный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План</a:t>
            </a:r>
          </a:p>
          <a:p>
            <a:pPr lvl="0"/>
            <a:r>
              <a:rPr lang="en-US" dirty="0" smtClean="0"/>
              <a:t>1</a:t>
            </a:r>
            <a:r>
              <a:rPr lang="ru-RU" dirty="0" smtClean="0"/>
              <a:t>. Синтез йодсодержащих гормонов щитовидной железы</a:t>
            </a:r>
          </a:p>
          <a:p>
            <a:pPr lvl="0"/>
            <a:r>
              <a:rPr lang="ru-RU" dirty="0" smtClean="0"/>
              <a:t>2. Метаболические эффекты гормонов щитовидной железы</a:t>
            </a:r>
          </a:p>
          <a:p>
            <a:pPr lvl="0"/>
            <a:r>
              <a:rPr lang="ru-RU" dirty="0" smtClean="0"/>
              <a:t>3. Патология</a:t>
            </a:r>
          </a:p>
          <a:p>
            <a:pPr lvl="0"/>
            <a:r>
              <a:rPr lang="ru-RU" dirty="0" smtClean="0"/>
              <a:t>Гипертиреоз</a:t>
            </a:r>
          </a:p>
          <a:p>
            <a:pPr lvl="0"/>
            <a:r>
              <a:rPr lang="ru-RU" dirty="0" smtClean="0"/>
              <a:t>Гипотиреоз</a:t>
            </a:r>
          </a:p>
          <a:p>
            <a:pPr lvl="0"/>
            <a:r>
              <a:rPr lang="ru-RU" dirty="0" err="1" smtClean="0"/>
              <a:t>Йоддефицитные</a:t>
            </a:r>
            <a:r>
              <a:rPr lang="ru-RU" dirty="0" smtClean="0"/>
              <a:t> состояния</a:t>
            </a:r>
          </a:p>
          <a:p>
            <a:pPr lvl="0"/>
            <a:r>
              <a:rPr lang="ru-RU" dirty="0" smtClean="0"/>
              <a:t>4. Гормоны коры надпочечников: общая характеристика</a:t>
            </a:r>
          </a:p>
          <a:p>
            <a:pPr lvl="0"/>
            <a:r>
              <a:rPr lang="ru-RU" dirty="0" err="1" smtClean="0"/>
              <a:t>Минералокортикоиды</a:t>
            </a:r>
            <a:r>
              <a:rPr lang="ru-RU" dirty="0" smtClean="0"/>
              <a:t>, метаболические эффекты</a:t>
            </a:r>
          </a:p>
          <a:p>
            <a:pPr lvl="0"/>
            <a:r>
              <a:rPr lang="ru-RU" dirty="0" err="1" smtClean="0"/>
              <a:t>Глюкокортикоиды</a:t>
            </a:r>
            <a:r>
              <a:rPr lang="ru-RU" dirty="0" smtClean="0"/>
              <a:t>, метаболические эффекты</a:t>
            </a:r>
          </a:p>
          <a:p>
            <a:r>
              <a:rPr lang="ru-RU" dirty="0" smtClean="0"/>
              <a:t>Патология коры надпочечников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Первичная недостаточность надпочечников  (болезнь </a:t>
            </a:r>
            <a:r>
              <a:rPr lang="ru-RU" sz="3600" b="1" dirty="0" err="1" smtClean="0"/>
              <a:t>Аддисона</a:t>
            </a:r>
            <a:r>
              <a:rPr lang="ru-RU" sz="3600" b="1" dirty="0" smtClean="0"/>
              <a:t>) </a:t>
            </a:r>
            <a:endParaRPr lang="ru-RU" sz="3600" dirty="0"/>
          </a:p>
        </p:txBody>
      </p:sp>
      <p:pic>
        <p:nvPicPr>
          <p:cNvPr id="30722" name="Picture 2" descr="E:\Людмила\КАФЕДРА\ЛЕКЦИИ\Гормоны\Муж с брон б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3872484" cy="4800600"/>
          </a:xfrm>
          <a:prstGeom prst="rect">
            <a:avLst/>
          </a:prstGeom>
          <a:noFill/>
        </p:spPr>
      </p:pic>
      <p:pic>
        <p:nvPicPr>
          <p:cNvPr id="30723" name="Picture 3" descr="E:\Людмила\КАФЕДРА\ЛЕКЦИИ\Гормоны\Руки бронз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357430"/>
            <a:ext cx="3657600" cy="275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Врождённая гиперплазия надпочечников </a:t>
            </a:r>
            <a:endParaRPr lang="ru-RU" dirty="0"/>
          </a:p>
        </p:txBody>
      </p:sp>
      <p:pic>
        <p:nvPicPr>
          <p:cNvPr id="31746" name="Picture 2" descr="E:\Людмила\КАФЕДРА\ЛЕКЦИИ\Гормоны\ндроген синjp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5048250" cy="308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928670"/>
            <a:ext cx="7498080" cy="4889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/>
              <a:t>Гиперпродукция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глюкокортикоидов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гиперкортицизм</a:t>
            </a:r>
            <a:r>
              <a:rPr lang="ru-RU" sz="3600" b="1" dirty="0" smtClean="0"/>
              <a:t>):</a:t>
            </a:r>
            <a:br>
              <a:rPr lang="ru-RU" sz="3600" b="1" dirty="0" smtClean="0"/>
            </a:br>
            <a:r>
              <a:rPr lang="ru-RU" sz="3600" dirty="0" smtClean="0"/>
              <a:t>(болезнь </a:t>
            </a:r>
            <a:r>
              <a:rPr lang="ru-RU" sz="3600" dirty="0" err="1" smtClean="0"/>
              <a:t>Иценко-Кушинга</a:t>
            </a:r>
            <a:r>
              <a:rPr lang="ru-RU" sz="3600" dirty="0" smtClean="0"/>
              <a:t>) </a:t>
            </a:r>
            <a:br>
              <a:rPr lang="ru-RU" sz="3600" dirty="0" smtClean="0"/>
            </a:br>
            <a:r>
              <a:rPr lang="ru-RU" sz="3600" dirty="0" smtClean="0"/>
              <a:t>(синдром </a:t>
            </a:r>
            <a:r>
              <a:rPr lang="ru-RU" sz="3600" dirty="0" err="1" smtClean="0"/>
              <a:t>Иценко-Кушинга</a:t>
            </a:r>
            <a:r>
              <a:rPr lang="ru-RU" sz="3600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Picture 2" descr="E:\Людмила\КАФЕДРА\ЛЕКЦИИ\Гормоны\Девочка Иц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3071834" cy="4729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1428736"/>
            <a:ext cx="749808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Гормоны щитовидной железы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6643733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Биосинтез </a:t>
            </a:r>
            <a:r>
              <a:rPr lang="ru-RU" b="1" i="1" dirty="0" err="1" smtClean="0"/>
              <a:t>йодтиронинов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ст. </a:t>
            </a:r>
            <a:r>
              <a:rPr lang="ru-RU" b="1" dirty="0" smtClean="0"/>
              <a:t>Поступление йода.</a:t>
            </a:r>
            <a:r>
              <a:rPr lang="ru-RU" dirty="0" smtClean="0"/>
              <a:t> Суточная потребность 150-200 мкг/</a:t>
            </a:r>
            <a:r>
              <a:rPr lang="ru-RU" dirty="0" err="1" smtClean="0"/>
              <a:t>сут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 ст. </a:t>
            </a:r>
            <a:r>
              <a:rPr lang="ru-RU" b="1" dirty="0" smtClean="0"/>
              <a:t>Окисление йода. </a:t>
            </a:r>
          </a:p>
          <a:p>
            <a:pPr>
              <a:buNone/>
            </a:pPr>
            <a:r>
              <a:rPr lang="ru-RU" dirty="0" smtClean="0"/>
              <a:t>3 ст. </a:t>
            </a:r>
            <a:r>
              <a:rPr lang="ru-RU" b="1" dirty="0" err="1" smtClean="0"/>
              <a:t>Органификация</a:t>
            </a:r>
            <a:r>
              <a:rPr lang="ru-RU" b="1" dirty="0" smtClean="0"/>
              <a:t> йода. </a:t>
            </a:r>
          </a:p>
          <a:p>
            <a:pPr>
              <a:buNone/>
            </a:pPr>
            <a:r>
              <a:rPr lang="ru-RU" dirty="0" smtClean="0"/>
              <a:t>4 ст. </a:t>
            </a:r>
            <a:r>
              <a:rPr lang="ru-RU" b="1" dirty="0" smtClean="0"/>
              <a:t>Конденсация </a:t>
            </a:r>
            <a:r>
              <a:rPr lang="ru-RU" b="1" dirty="0" err="1" smtClean="0"/>
              <a:t>йодтирозилов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dirty="0" smtClean="0"/>
              <a:t>5 ст. </a:t>
            </a:r>
            <a:r>
              <a:rPr lang="ru-RU" b="1" dirty="0" err="1" smtClean="0"/>
              <a:t>Протеолиз</a:t>
            </a:r>
            <a:r>
              <a:rPr lang="ru-RU" b="1" dirty="0" smtClean="0"/>
              <a:t> </a:t>
            </a:r>
            <a:r>
              <a:rPr lang="ru-RU" b="1" dirty="0" err="1" smtClean="0"/>
              <a:t>тиреоглобулина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dirty="0" smtClean="0"/>
              <a:t>6 ст. </a:t>
            </a:r>
            <a:r>
              <a:rPr lang="ru-RU" b="1" dirty="0" smtClean="0"/>
              <a:t>Секреция гормонов в кровь.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Механизм действия и биологические функции </a:t>
            </a:r>
            <a:r>
              <a:rPr lang="ru-RU" sz="3600" b="1" i="1" dirty="0" err="1" smtClean="0"/>
              <a:t>йодтиронинов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Механизм действия </a:t>
            </a:r>
            <a:r>
              <a:rPr lang="ru-RU" dirty="0" smtClean="0"/>
              <a:t>– </a:t>
            </a:r>
            <a:r>
              <a:rPr lang="ru-RU" dirty="0" err="1" smtClean="0"/>
              <a:t>цитозольный</a:t>
            </a:r>
            <a:r>
              <a:rPr lang="ru-RU" b="1" dirty="0" smtClean="0"/>
              <a:t>. Органы – мишени </a:t>
            </a:r>
            <a:r>
              <a:rPr lang="ru-RU" dirty="0" smtClean="0"/>
              <a:t>– все, кроме ЦНС, клеток РЭС и гонад. </a:t>
            </a:r>
          </a:p>
          <a:p>
            <a:pPr algn="just">
              <a:buNone/>
            </a:pPr>
            <a:r>
              <a:rPr lang="ru-RU" dirty="0" smtClean="0"/>
              <a:t>Клетки-мишени </a:t>
            </a:r>
            <a:r>
              <a:rPr lang="ru-RU" dirty="0" err="1" smtClean="0"/>
              <a:t>йодтиронинов</a:t>
            </a:r>
            <a:r>
              <a:rPr lang="ru-RU" dirty="0" smtClean="0"/>
              <a:t> имеют </a:t>
            </a:r>
            <a:r>
              <a:rPr lang="ru-RU" b="1" dirty="0" smtClean="0"/>
              <a:t>2 типа рецепторов:</a:t>
            </a:r>
          </a:p>
          <a:p>
            <a:pPr lvl="0" algn="just">
              <a:buNone/>
            </a:pPr>
            <a:r>
              <a:rPr lang="ru-RU" b="1" dirty="0" smtClean="0"/>
              <a:t>внутриклеточные рецепторы</a:t>
            </a:r>
            <a:r>
              <a:rPr lang="ru-RU" dirty="0" smtClean="0"/>
              <a:t>, располагаются в ядре и митохондриях. Ядерные рецепторы, связанные с ДНК, в отсутствие гормона ингибируют экспрессию генов, с которыми они связаны. При связывании с гормоном они активируют транскрипцию;</a:t>
            </a:r>
          </a:p>
          <a:p>
            <a:pPr lvl="0" algn="just">
              <a:buNone/>
            </a:pPr>
            <a:r>
              <a:rPr lang="ru-RU" b="1" dirty="0" smtClean="0"/>
              <a:t>рецепторы, расположенные в плазматической мембране клеток</a:t>
            </a:r>
            <a:r>
              <a:rPr lang="ru-RU" dirty="0" smtClean="0"/>
              <a:t>. Они обладают более низким сродством к </a:t>
            </a:r>
            <a:r>
              <a:rPr lang="ru-RU" dirty="0" err="1" smtClean="0"/>
              <a:t>йодтиронинам</a:t>
            </a:r>
            <a:r>
              <a:rPr lang="ru-RU" dirty="0" smtClean="0"/>
              <a:t> и, вероятно, обеспечивают связывание гормонов для удержания их в непосредственной близости к клетке.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1" y="0"/>
            <a:ext cx="8715437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физиологической концентрации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йодтиронинов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их действие проявляется в: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ускорении основного обмена, скорости метаболических процессов,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создание положительного азотистого баланса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стимуляции процессов роста и клеточной дифференцировки. В этом отношении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йодтиронины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синергисты гормона роста. При их недостатке нарушается выработка гормона роста.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0"/>
            <a:ext cx="7929618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основных эффекта: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увеличение биосинтеза белка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увеличение потребления кислорода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калоригенный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эффект (повышение теплопродукции)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" y="0"/>
            <a:ext cx="88582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Калоригенный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эффект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реализуется за счет: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активации энергетических процессов в дыхательных путях: ЦТЭ 60% энергии выделяют в виде тепла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разобщения окисления 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фосфорилирования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образующимися при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липолизе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ВЖК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Активации синтеза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 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АТФ-азы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других ионных насосов. При этом увеличивается расход АТФ и лишь 5-30% энергии АТФ идёт на положительную работу, а оставшаяся выделяется в виде тепла.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Гиперфункция щитовидной железы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1506" name="Picture 2" descr="E:\Людмила\КАФЕДРА\ЛЕКЦИИ\Гормоны\Тиреотоксjp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3648456" cy="4800600"/>
          </a:xfrm>
          <a:prstGeom prst="rect">
            <a:avLst/>
          </a:prstGeom>
          <a:noFill/>
        </p:spPr>
      </p:pic>
      <p:pic>
        <p:nvPicPr>
          <p:cNvPr id="21507" name="Picture 3" descr="E:\Людмила\КАФЕДРА\ЛЕКЦИИ\Гормоны\Экзофтальм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142984"/>
            <a:ext cx="3238506" cy="3048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676</Words>
  <Application>Microsoft Office PowerPoint</Application>
  <PresentationFormat>Экран (4:3)</PresentationFormat>
  <Paragraphs>87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Оренбургский государственный  медицинский университет </vt:lpstr>
      <vt:lpstr>Презентация PowerPoint</vt:lpstr>
      <vt:lpstr>Гормоны щитовидной железы </vt:lpstr>
      <vt:lpstr>Биосинтез йодтиронинов </vt:lpstr>
      <vt:lpstr>Механизм действия и биологические функции йодтиронинов </vt:lpstr>
      <vt:lpstr>Презентация PowerPoint</vt:lpstr>
      <vt:lpstr>Презентация PowerPoint</vt:lpstr>
      <vt:lpstr>Презентация PowerPoint</vt:lpstr>
      <vt:lpstr>Гиперфункция щитовидной железы </vt:lpstr>
      <vt:lpstr>Презентация PowerPoint</vt:lpstr>
      <vt:lpstr>Гипофункция щитовидной железы </vt:lpstr>
      <vt:lpstr>Гипофункция щитовидной железы </vt:lpstr>
      <vt:lpstr>йоддефицитные состояния</vt:lpstr>
      <vt:lpstr>Гормоны коры надпочечников </vt:lpstr>
      <vt:lpstr>Кортикостероиды имеют общие черты строения: </vt:lpstr>
      <vt:lpstr>Презентация PowerPoint</vt:lpstr>
      <vt:lpstr>Презентация PowerPoint</vt:lpstr>
      <vt:lpstr>Главный ГК в организме  человека – кортизол</vt:lpstr>
      <vt:lpstr>Изменения метаболизма при гипо-и гиперфункции  коры надпочечников </vt:lpstr>
      <vt:lpstr>Первичная недостаточность надпочечников  (болезнь Аддисона) </vt:lpstr>
      <vt:lpstr>Врождённая гиперплазия надпочечников </vt:lpstr>
      <vt:lpstr>Гиперпродукция глюкокортикоидов (гиперкортицизм): (болезнь Иценко-Кушинга)  (синдром Иценко-Кушинга). </vt:lpstr>
      <vt:lpstr>   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Оренбургский государственный  медицинский университет Кафедра биологической химии</dc:title>
  <cp:lastModifiedBy>Голинская Людмила  Владимировна</cp:lastModifiedBy>
  <cp:revision>34</cp:revision>
  <dcterms:modified xsi:type="dcterms:W3CDTF">2020-03-17T05:35:26Z</dcterms:modified>
</cp:coreProperties>
</file>